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6628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en-US" sz="1200" dirty="0"/>
              <a:t>10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A0CBCD-03FF-4D0C-8A43-C281E372A7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A0CBCD-03FF-4D0C-8A43-C281E372A7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A0CBCD-03FF-4D0C-8A43-C281E372A7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A0CBCD-03FF-4D0C-8A43-C281E372A7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A0CBCD-03FF-4D0C-8A43-C281E372A7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A0CBCD-03FF-4D0C-8A43-C281E372A7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A0CBCD-03FF-4D0C-8A43-C281E372A7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A0CBCD-03FF-4D0C-8A43-C281E372A7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A0CBCD-03FF-4D0C-8A43-C281E372A7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A0CBCD-03FF-4D0C-8A43-C281E372A7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A0CBCD-03FF-4D0C-8A43-C281E372A7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A0CBCD-03FF-4D0C-8A43-C281E372A7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8.GIF"/><Relationship Id="rId4" Type="http://schemas.openxmlformats.org/officeDocument/2006/relationships/image" Target="../media/image3.wmf"/><Relationship Id="rId9" Type="http://schemas.openxmlformats.org/officeDocument/2006/relationships/hyperlink" Target="http://www.glitter-graphic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TextEdit="1"/>
          </p:cNvSpPr>
          <p:nvPr/>
        </p:nvSpPr>
        <p:spPr>
          <a:xfrm>
            <a:off x="4076700" y="1036955"/>
            <a:ext cx="4038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 VIỆT</a:t>
            </a:r>
          </a:p>
          <a:p>
            <a:pPr algn="ctr"/>
            <a:endParaRPr lang="en-US" sz="36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TextEdit="1"/>
          </p:cNvSpPr>
          <p:nvPr/>
        </p:nvSpPr>
        <p:spPr>
          <a:xfrm>
            <a:off x="3632835" y="2261235"/>
            <a:ext cx="5715000" cy="2216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ÔN TẬP: CUỐI HỌC KÌ I.</a:t>
            </a:r>
          </a:p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(tiết  7)</a:t>
            </a:r>
          </a:p>
        </p:txBody>
      </p:sp>
      <p:grpSp>
        <p:nvGrpSpPr>
          <p:cNvPr id="2053" name="Group 18"/>
          <p:cNvGrpSpPr/>
          <p:nvPr/>
        </p:nvGrpSpPr>
        <p:grpSpPr>
          <a:xfrm>
            <a:off x="73660" y="848360"/>
            <a:ext cx="2743200" cy="2617788"/>
            <a:chOff x="5225" y="9335"/>
            <a:chExt cx="2520" cy="1750"/>
          </a:xfrm>
        </p:grpSpPr>
        <p:sp>
          <p:nvSpPr>
            <p:cNvPr id="2061" name="AutoShape 27" descr="2"/>
            <p:cNvSpPr/>
            <p:nvPr/>
          </p:nvSpPr>
          <p:spPr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rotWithShape="0">
              <a:blip r:embed="rId2"/>
              <a:stretch>
                <a:fillRect/>
              </a:stretch>
            </a:blipFill>
            <a:ln w="9525">
              <a:noFill/>
            </a:ln>
            <a:effectLst>
              <a:outerShdw dist="107763" dir="2699999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pic>
          <p:nvPicPr>
            <p:cNvPr id="2062" name="Picture 26" descr="cosmo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3" name="Picture 25" descr="BOOK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4" name="Picture 24" descr="BOOK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5" name="Picture 23" descr="QUILLPEN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66" name="Text Box 22"/>
            <p:cNvSpPr txBox="1"/>
            <p:nvPr/>
          </p:nvSpPr>
          <p:spPr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/>
            <a:lstStyle/>
            <a:p>
              <a:pPr algn="r"/>
              <a:r>
                <a:rPr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sz="4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67" name="Text Box 21"/>
            <p:cNvSpPr txBox="1"/>
            <p:nvPr/>
          </p:nvSpPr>
          <p:spPr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/>
            <a:lstStyle/>
            <a:p>
              <a:endParaRPr lang="vi-VN" altLang="x-none" sz="4800" dirty="0">
                <a:latin typeface="Times New Roman" panose="02020603050405020304" pitchFamily="18" charset="0"/>
              </a:endParaRPr>
            </a:p>
          </p:txBody>
        </p:sp>
        <p:sp>
          <p:nvSpPr>
            <p:cNvPr id="2068" name="WordArt 20"/>
            <p:cNvSpPr>
              <a:spLocks noTextEdit="1"/>
            </p:cNvSpPr>
            <p:nvPr/>
          </p:nvSpPr>
          <p:spPr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  <a:normAutofit fontScale="37500" lnSpcReduction="10000"/>
            </a:bodyPr>
            <a:lstStyle/>
            <a:p>
              <a:pPr algn="ctr"/>
              <a:r>
                <a:rPr lang="en-US" sz="1800" b="1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9" name="Text Box 19"/>
            <p:cNvSpPr txBox="1"/>
            <p:nvPr/>
          </p:nvSpPr>
          <p:spPr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/>
            <a:lstStyle/>
            <a:p>
              <a:endParaRPr lang="vi-VN" altLang="x-none" sz="48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054" name="WordArt 16"/>
          <p:cNvSpPr>
            <a:spLocks noTextEdit="1"/>
          </p:cNvSpPr>
          <p:nvPr/>
        </p:nvSpPr>
        <p:spPr>
          <a:xfrm>
            <a:off x="2221865" y="152400"/>
            <a:ext cx="7312660" cy="5257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/>
            <a:r>
              <a:rPr lang="vi-VN" altLang="en-US" sz="2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ỦY BAN NHÂN DÂN QUẬN PHÚ NHUẬN</a:t>
            </a:r>
          </a:p>
          <a:p>
            <a:pPr algn="ctr"/>
            <a:r>
              <a:rPr lang="vi-VN" altLang="en-US" sz="2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TIỂU HỌC NGUYỄN ĐÌNH CHÍNH</a:t>
            </a:r>
          </a:p>
        </p:txBody>
      </p:sp>
      <p:pic>
        <p:nvPicPr>
          <p:cNvPr id="2055" name="Picture 3" descr="WhitecornerFlow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" y="5638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4" descr="WhitecornerFlow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7365" y="54864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Rectangle 36"/>
          <p:cNvSpPr/>
          <p:nvPr/>
        </p:nvSpPr>
        <p:spPr>
          <a:xfrm>
            <a:off x="635" y="25400"/>
            <a:ext cx="1213231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060" name="Picture 2" descr="708245qq9tddswa1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0048" y="3933508"/>
            <a:ext cx="2871787" cy="2725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2286000" y="22860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tìm được từ đồng nghĩa, từ trái nghĩa, từ đồng âm v</a:t>
            </a:r>
            <a:r>
              <a:rPr sz="2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hệ từ trong b</a:t>
            </a:r>
            <a:r>
              <a:rPr sz="2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đọc.</a:t>
            </a:r>
            <a:endParaRPr sz="2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209800"/>
            <a:ext cx="7672388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Rectangle 36"/>
          <p:cNvSpPr/>
          <p:nvPr/>
        </p:nvSpPr>
        <p:spPr>
          <a:xfrm>
            <a:off x="0" y="25400"/>
            <a:ext cx="1219200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1270" name="Rectangle 7"/>
          <p:cNvSpPr/>
          <p:nvPr/>
        </p:nvSpPr>
        <p:spPr>
          <a:xfrm>
            <a:off x="1524000" y="5603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11271" name="TextBox 1"/>
          <p:cNvSpPr txBox="1"/>
          <p:nvPr/>
        </p:nvSpPr>
        <p:spPr>
          <a:xfrm>
            <a:off x="1524000" y="101282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2" name="Rectangle 4"/>
          <p:cNvSpPr txBox="1"/>
          <p:nvPr/>
        </p:nvSpPr>
        <p:spPr>
          <a:xfrm>
            <a:off x="1565275" y="1606550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11273" name="Picture 8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8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2163445" y="2254250"/>
            <a:ext cx="7988935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/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đồng nghĩa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từ có nghĩa giống nhau hoặc gần giống nhau.</a:t>
            </a: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AutoShape 3" descr="daisy_button_pink_hb">
            <a:hlinkClick r:id="" action="ppaction://noaction"/>
          </p:cNvPr>
          <p:cNvSpPr/>
          <p:nvPr/>
        </p:nvSpPr>
        <p:spPr>
          <a:xfrm>
            <a:off x="1642745" y="2290128"/>
            <a:ext cx="520700" cy="515937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2292" name="Rectangle 36"/>
          <p:cNvSpPr/>
          <p:nvPr/>
        </p:nvSpPr>
        <p:spPr>
          <a:xfrm>
            <a:off x="69215" y="25400"/>
            <a:ext cx="1212215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2294" name="Rectangle 7"/>
          <p:cNvSpPr/>
          <p:nvPr/>
        </p:nvSpPr>
        <p:spPr>
          <a:xfrm>
            <a:off x="1524000" y="5603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12295" name="TextBox 1"/>
          <p:cNvSpPr txBox="1"/>
          <p:nvPr/>
        </p:nvSpPr>
        <p:spPr>
          <a:xfrm>
            <a:off x="1524000" y="101282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6" name="Rectangle 4"/>
          <p:cNvSpPr txBox="1"/>
          <p:nvPr/>
        </p:nvSpPr>
        <p:spPr>
          <a:xfrm>
            <a:off x="1565275" y="1606550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12297" name="Picture 8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8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/>
          <p:nvPr/>
        </p:nvSpPr>
        <p:spPr>
          <a:xfrm>
            <a:off x="1102360" y="2191385"/>
            <a:ext cx="9681845" cy="571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/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Trong b</a:t>
            </a:r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văn có mấy từ đồng nghĩa với từ to lớn?</a:t>
            </a:r>
            <a:endParaRPr sz="35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5" name="Title 1"/>
          <p:cNvSpPr txBox="1"/>
          <p:nvPr/>
        </p:nvSpPr>
        <p:spPr>
          <a:xfrm>
            <a:off x="1270635" y="3006725"/>
            <a:ext cx="8640445" cy="23336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từ. (Đó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từ: 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)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từ. (Đó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từ: 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từ.   (Đó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từ: 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từ. (Đó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từ: 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5781358" y="3357880"/>
            <a:ext cx="2306637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/>
          <a:p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lớn, khổng lồ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70635" y="341630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318" name="Rectangle 36"/>
          <p:cNvSpPr/>
          <p:nvPr/>
        </p:nvSpPr>
        <p:spPr>
          <a:xfrm>
            <a:off x="0" y="25400"/>
            <a:ext cx="1219200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3320" name="Rectangle 7"/>
          <p:cNvSpPr/>
          <p:nvPr/>
        </p:nvSpPr>
        <p:spPr>
          <a:xfrm>
            <a:off x="1524000" y="5603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13321" name="TextBox 1"/>
          <p:cNvSpPr txBox="1"/>
          <p:nvPr/>
        </p:nvSpPr>
        <p:spPr>
          <a:xfrm>
            <a:off x="1524000" y="101282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2" name="Rectangle 4"/>
          <p:cNvSpPr txBox="1"/>
          <p:nvPr/>
        </p:nvSpPr>
        <p:spPr>
          <a:xfrm>
            <a:off x="1565275" y="1606550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13323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/>
          <p:nvPr/>
        </p:nvSpPr>
        <p:spPr>
          <a:xfrm>
            <a:off x="2044700" y="2133600"/>
            <a:ext cx="9251315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đồng nghĩa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từ có nghĩa giống nhau hoặc gần giống nhau.</a:t>
            </a: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2044700" y="3299460"/>
            <a:ext cx="9251315" cy="8667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trái nghĩa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từ có nghĩa trái ngược nhau.</a:t>
            </a: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0" name="AutoShape 3" descr="daisy_button_pink_hb">
            <a:hlinkClick r:id="" action="ppaction://noaction"/>
          </p:cNvPr>
          <p:cNvSpPr/>
          <p:nvPr/>
        </p:nvSpPr>
        <p:spPr>
          <a:xfrm>
            <a:off x="1524000" y="2344738"/>
            <a:ext cx="520700" cy="515937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41" name="AutoShape 3" descr="daisy_button_pink_hb">
            <a:hlinkClick r:id="" action="ppaction://noaction"/>
          </p:cNvPr>
          <p:cNvSpPr/>
          <p:nvPr/>
        </p:nvSpPr>
        <p:spPr>
          <a:xfrm>
            <a:off x="1524000" y="3239453"/>
            <a:ext cx="520700" cy="515937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42" name="Rectangle 36"/>
          <p:cNvSpPr/>
          <p:nvPr/>
        </p:nvSpPr>
        <p:spPr>
          <a:xfrm>
            <a:off x="0" y="25400"/>
            <a:ext cx="1219200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4344" name="Rectangle 7"/>
          <p:cNvSpPr/>
          <p:nvPr/>
        </p:nvSpPr>
        <p:spPr>
          <a:xfrm>
            <a:off x="1524000" y="5603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14345" name="TextBox 1"/>
          <p:cNvSpPr txBox="1"/>
          <p:nvPr/>
        </p:nvSpPr>
        <p:spPr>
          <a:xfrm>
            <a:off x="1524000" y="101282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6" name="Rectangle 4"/>
          <p:cNvSpPr txBox="1"/>
          <p:nvPr/>
        </p:nvSpPr>
        <p:spPr>
          <a:xfrm>
            <a:off x="1565275" y="1606550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14347" name="Picture 8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8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/>
          <p:nvPr/>
        </p:nvSpPr>
        <p:spPr>
          <a:xfrm>
            <a:off x="1012190" y="2022475"/>
            <a:ext cx="10168255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/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8.Trong câu “Từ bờ tre l</a:t>
            </a: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tôi, tôi vẫn bắt gặp những cánh buồm lên ngược về xuôi.” có mấy cặp từ trái nghĩa?</a:t>
            </a:r>
            <a:endParaRPr sz="3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Title 1"/>
          <p:cNvSpPr txBox="1"/>
          <p:nvPr/>
        </p:nvSpPr>
        <p:spPr>
          <a:xfrm>
            <a:off x="1100455" y="3165475"/>
            <a:ext cx="10588625" cy="213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cặp từ.(Đó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từ: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cặp từ. (Đó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từ:  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  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cặp từ.  (Đó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từ: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cặp từ.(Đó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từ: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6613525" y="3591560"/>
            <a:ext cx="3200400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lên-về, ngược-xuôi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25525" y="370586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5366" name="Rectangle 36"/>
          <p:cNvSpPr/>
          <p:nvPr/>
        </p:nvSpPr>
        <p:spPr>
          <a:xfrm>
            <a:off x="0" y="25400"/>
            <a:ext cx="1219200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5368" name="Rectangle 7"/>
          <p:cNvSpPr/>
          <p:nvPr/>
        </p:nvSpPr>
        <p:spPr>
          <a:xfrm>
            <a:off x="1524000" y="5603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15369" name="TextBox 1"/>
          <p:cNvSpPr txBox="1"/>
          <p:nvPr/>
        </p:nvSpPr>
        <p:spPr>
          <a:xfrm>
            <a:off x="1524000" y="101282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0" name="Rectangle 4"/>
          <p:cNvSpPr txBox="1"/>
          <p:nvPr/>
        </p:nvSpPr>
        <p:spPr>
          <a:xfrm>
            <a:off x="1565275" y="1606550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15371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/>
          <p:nvPr/>
        </p:nvSpPr>
        <p:spPr>
          <a:xfrm>
            <a:off x="1700530" y="2133600"/>
            <a:ext cx="934974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/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đồng nghĩa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từ có nghĩa giống nhau hoặc gần giống nhau.</a:t>
            </a: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7" name="Title 1"/>
          <p:cNvSpPr txBox="1"/>
          <p:nvPr/>
        </p:nvSpPr>
        <p:spPr>
          <a:xfrm>
            <a:off x="1677035" y="3371850"/>
            <a:ext cx="10171430" cy="571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trái nghĩa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từ có nghĩa trái ngược nhau.</a:t>
            </a: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699895" y="4038600"/>
            <a:ext cx="9999345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đồng âm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từ giống nhau về âm nhưng khác hẳn nhau về nghĩa.</a:t>
            </a: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1699895" y="5502910"/>
            <a:ext cx="972566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nhiều nghĩa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có một nghĩa gốc v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hay một số nghĩa chuyển.</a:t>
            </a: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0" name="AutoShape 3" descr="daisy_button_pink_hb">
            <a:hlinkClick r:id="" action="ppaction://noaction"/>
          </p:cNvPr>
          <p:cNvSpPr/>
          <p:nvPr/>
        </p:nvSpPr>
        <p:spPr>
          <a:xfrm>
            <a:off x="1157288" y="3405505"/>
            <a:ext cx="520700" cy="515938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6391" name="AutoShape 3" descr="daisy_button_pink_hb">
            <a:hlinkClick r:id="" action="ppaction://noaction"/>
          </p:cNvPr>
          <p:cNvSpPr/>
          <p:nvPr/>
        </p:nvSpPr>
        <p:spPr>
          <a:xfrm>
            <a:off x="1177608" y="4123373"/>
            <a:ext cx="522287" cy="515937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6392" name="AutoShape 3" descr="daisy_button_pink_hb">
            <a:hlinkClick r:id="" action="ppaction://noaction"/>
          </p:cNvPr>
          <p:cNvSpPr/>
          <p:nvPr/>
        </p:nvSpPr>
        <p:spPr>
          <a:xfrm>
            <a:off x="1156018" y="2345055"/>
            <a:ext cx="522287" cy="515938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3" name="AutoShape 3" descr="daisy_button_pink_hb">
            <a:hlinkClick r:id="" action="ppaction://noaction"/>
          </p:cNvPr>
          <p:cNvSpPr/>
          <p:nvPr/>
        </p:nvSpPr>
        <p:spPr>
          <a:xfrm>
            <a:off x="1237615" y="5608320"/>
            <a:ext cx="520700" cy="515938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6394" name="Rectangle 36"/>
          <p:cNvSpPr/>
          <p:nvPr/>
        </p:nvSpPr>
        <p:spPr>
          <a:xfrm>
            <a:off x="69215" y="25400"/>
            <a:ext cx="1212342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6396" name="Rectangle 7"/>
          <p:cNvSpPr/>
          <p:nvPr/>
        </p:nvSpPr>
        <p:spPr>
          <a:xfrm>
            <a:off x="1524000" y="5603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16397" name="TextBox 1"/>
          <p:cNvSpPr txBox="1"/>
          <p:nvPr/>
        </p:nvSpPr>
        <p:spPr>
          <a:xfrm>
            <a:off x="1524000" y="101282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8" name="Rectangle 4"/>
          <p:cNvSpPr txBox="1"/>
          <p:nvPr/>
        </p:nvSpPr>
        <p:spPr>
          <a:xfrm>
            <a:off x="1565275" y="1606550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16399" name="Picture 8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0" name="Picture 8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/>
          <p:nvPr/>
        </p:nvSpPr>
        <p:spPr>
          <a:xfrm>
            <a:off x="1565275" y="2261870"/>
            <a:ext cx="932942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/>
            <a:r>
              <a:rPr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9.Từ </a:t>
            </a: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cụm từ “phấp phới </a:t>
            </a: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gió” v</a:t>
            </a:r>
            <a:r>
              <a:rPr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cụm từ “nắng đẹp trời </a:t>
            </a: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có quan hệ với nhau như thế n</a:t>
            </a:r>
            <a:r>
              <a:rPr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3200" b="1" i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Title 1"/>
          <p:cNvSpPr txBox="1"/>
          <p:nvPr/>
        </p:nvSpPr>
        <p:spPr>
          <a:xfrm>
            <a:off x="2279650" y="3705225"/>
            <a:ext cx="7900035" cy="2019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từ nhiều nghĩa.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từ đồng nghĩa.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từ đồng âm.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từ có nghĩa gần giống nhau.</a:t>
            </a: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79650" y="475742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7413" name="Rectangle 36"/>
          <p:cNvSpPr/>
          <p:nvPr/>
        </p:nvSpPr>
        <p:spPr>
          <a:xfrm>
            <a:off x="0" y="25400"/>
            <a:ext cx="1219200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14" name="Text Box 21"/>
          <p:cNvSpPr txBox="1"/>
          <p:nvPr/>
        </p:nvSpPr>
        <p:spPr>
          <a:xfrm>
            <a:off x="1524000" y="76200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altLang="x-none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Thứ 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sáu, </a:t>
            </a:r>
            <a:r>
              <a:rPr lang="vi-VN" altLang="x-none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ngày 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27 </a:t>
            </a:r>
            <a:r>
              <a:rPr lang="vi-VN" altLang="x-none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tháng 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12</a:t>
            </a:r>
            <a:r>
              <a:rPr lang="vi-VN" altLang="x-none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năm 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20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19</a:t>
            </a:r>
            <a:endParaRPr lang="vi-VN" altLang="x-none" sz="28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TextBox 1"/>
          <p:cNvSpPr txBox="1"/>
          <p:nvPr/>
        </p:nvSpPr>
        <p:spPr>
          <a:xfrm>
            <a:off x="1524000" y="101282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7" name="Rectangle 4"/>
          <p:cNvSpPr txBox="1"/>
          <p:nvPr/>
        </p:nvSpPr>
        <p:spPr>
          <a:xfrm>
            <a:off x="1565275" y="1606550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17418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/>
          <p:nvPr/>
        </p:nvSpPr>
        <p:spPr>
          <a:xfrm>
            <a:off x="2190750" y="1909763"/>
            <a:ext cx="82486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đồng nghĩa l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từ có nghĩa giống nhau hoặc gần giống nhau.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5" name="Title 1"/>
          <p:cNvSpPr txBox="1"/>
          <p:nvPr/>
        </p:nvSpPr>
        <p:spPr>
          <a:xfrm>
            <a:off x="2190750" y="2922588"/>
            <a:ext cx="8126413" cy="571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trái nghĩa l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từ có nghĩa trái ngược nhau.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6" name="Title 1"/>
          <p:cNvSpPr txBox="1"/>
          <p:nvPr/>
        </p:nvSpPr>
        <p:spPr>
          <a:xfrm>
            <a:off x="2190750" y="3490913"/>
            <a:ext cx="8248650" cy="9985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đồng âm l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từ giống nhau về âm nhưng khác hẳn nhau về nghĩa.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7" name="Title 1"/>
          <p:cNvSpPr txBox="1"/>
          <p:nvPr/>
        </p:nvSpPr>
        <p:spPr>
          <a:xfrm>
            <a:off x="2190750" y="4446588"/>
            <a:ext cx="82486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nhiều nghĩa l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có một nghĩa gốc v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hay một số nghĩa chuyển.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2211388" y="5480050"/>
            <a:ext cx="8269287" cy="914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từ l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nối các từ ngữ hoặc các câu với nhau.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9" name="AutoShape 3" descr="daisy_button_pink_hb">
            <a:hlinkClick r:id="" action="ppaction://noaction"/>
          </p:cNvPr>
          <p:cNvSpPr/>
          <p:nvPr/>
        </p:nvSpPr>
        <p:spPr>
          <a:xfrm>
            <a:off x="1689100" y="2974975"/>
            <a:ext cx="520700" cy="515938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8440" name="AutoShape 3" descr="daisy_button_pink_hb">
            <a:hlinkClick r:id="" action="ppaction://noaction"/>
          </p:cNvPr>
          <p:cNvSpPr/>
          <p:nvPr/>
        </p:nvSpPr>
        <p:spPr>
          <a:xfrm>
            <a:off x="1689100" y="3733800"/>
            <a:ext cx="520700" cy="515938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8441" name="AutoShape 3" descr="daisy_button_pink_hb">
            <a:hlinkClick r:id="" action="ppaction://noaction"/>
          </p:cNvPr>
          <p:cNvSpPr/>
          <p:nvPr/>
        </p:nvSpPr>
        <p:spPr>
          <a:xfrm>
            <a:off x="1689100" y="2027238"/>
            <a:ext cx="520700" cy="517525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8442" name="AutoShape 3" descr="daisy_button_pink_hb">
            <a:hlinkClick r:id="" action="ppaction://noaction"/>
          </p:cNvPr>
          <p:cNvSpPr/>
          <p:nvPr/>
        </p:nvSpPr>
        <p:spPr>
          <a:xfrm>
            <a:off x="1689100" y="4648200"/>
            <a:ext cx="520700" cy="515938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8443" name="AutoShape 3" descr="daisy_button_pink_hb">
            <a:hlinkClick r:id="" action="ppaction://noaction"/>
          </p:cNvPr>
          <p:cNvSpPr/>
          <p:nvPr/>
        </p:nvSpPr>
        <p:spPr>
          <a:xfrm>
            <a:off x="1689100" y="5638800"/>
            <a:ext cx="520700" cy="515938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8444" name="Rectangle 36"/>
          <p:cNvSpPr/>
          <p:nvPr/>
        </p:nvSpPr>
        <p:spPr>
          <a:xfrm>
            <a:off x="0" y="25400"/>
            <a:ext cx="1219200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8446" name="Rectangle 7"/>
          <p:cNvSpPr/>
          <p:nvPr/>
        </p:nvSpPr>
        <p:spPr>
          <a:xfrm>
            <a:off x="1524000" y="5603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18447" name="TextBox 1"/>
          <p:cNvSpPr txBox="1"/>
          <p:nvPr/>
        </p:nvSpPr>
        <p:spPr>
          <a:xfrm>
            <a:off x="1524000" y="101282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8" name="Rectangle 4"/>
          <p:cNvSpPr txBox="1"/>
          <p:nvPr/>
        </p:nvSpPr>
        <p:spPr>
          <a:xfrm>
            <a:off x="1565275" y="1565275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18449" name="Picture 8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0" name="Picture 8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/>
          <p:nvPr/>
        </p:nvSpPr>
        <p:spPr>
          <a:xfrm>
            <a:off x="1100455" y="2209800"/>
            <a:ext cx="10302875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/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10.Trong câu “Còn lá buồm thì cứ căng phồng như ngực người khổng lồ đẩy thuyền đi.” có mấy quan hệ từ?</a:t>
            </a:r>
            <a:endParaRPr sz="3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Title 1"/>
          <p:cNvSpPr txBox="1"/>
          <p:nvPr/>
        </p:nvSpPr>
        <p:spPr>
          <a:xfrm>
            <a:off x="1222375" y="3496310"/>
            <a:ext cx="10059035" cy="1905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quan hệ từ. (Đó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từ: 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quan hệ từ.  (Đó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 từ: 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)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quan hệ từ.   (Đó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từ: 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)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quan hệ từ. (Đó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từ: 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)</a:t>
            </a: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7665085" y="4435793"/>
            <a:ext cx="2170113" cy="493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còn, thì, như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63320" y="4505325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9462" name="Rectangle 36"/>
          <p:cNvSpPr/>
          <p:nvPr/>
        </p:nvSpPr>
        <p:spPr>
          <a:xfrm>
            <a:off x="0" y="25400"/>
            <a:ext cx="1219200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9464" name="Rectangle 7"/>
          <p:cNvSpPr/>
          <p:nvPr/>
        </p:nvSpPr>
        <p:spPr>
          <a:xfrm>
            <a:off x="1524000" y="5603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19465" name="TextBox 1"/>
          <p:cNvSpPr txBox="1"/>
          <p:nvPr/>
        </p:nvSpPr>
        <p:spPr>
          <a:xfrm>
            <a:off x="1524000" y="101282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6" name="Rectangle 4"/>
          <p:cNvSpPr txBox="1"/>
          <p:nvPr/>
        </p:nvSpPr>
        <p:spPr>
          <a:xfrm>
            <a:off x="1565275" y="1606550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19467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8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20913"/>
            <a:ext cx="2895600" cy="3186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220913"/>
            <a:ext cx="2819400" cy="3186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220913"/>
            <a:ext cx="2819400" cy="3157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099862" y="5791200"/>
            <a:ext cx="5441950" cy="7067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buồm</a:t>
            </a:r>
            <a:endParaRPr kumimoji="0" lang="en-US" sz="4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606" name="Rectangle 36"/>
          <p:cNvSpPr/>
          <p:nvPr/>
        </p:nvSpPr>
        <p:spPr>
          <a:xfrm>
            <a:off x="59690" y="25400"/>
            <a:ext cx="12132945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5609" name="TextBox 1"/>
          <p:cNvSpPr txBox="1"/>
          <p:nvPr/>
        </p:nvSpPr>
        <p:spPr>
          <a:xfrm>
            <a:off x="1524000" y="617220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10" name="Rectangle 4"/>
          <p:cNvSpPr txBox="1"/>
          <p:nvPr/>
        </p:nvSpPr>
        <p:spPr>
          <a:xfrm>
            <a:off x="1565275" y="1606550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25611" name="Picture 8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2" name="Picture 8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2120900" y="2787015"/>
            <a:ext cx="8118475" cy="1981200"/>
          </a:xfrm>
          <a:prstGeom prst="rect">
            <a:avLst/>
          </a:prstGeom>
        </p:spPr>
        <p:txBody>
          <a:bodyPr anchor="ctr"/>
          <a:lstStyle/>
          <a:p>
            <a:pPr algn="just">
              <a:buNone/>
            </a:pPr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</a:t>
            </a:r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học, em sẽ: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được b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đọc.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được từ đồng nghĩa, từ trái nghĩa, từ đồng âm v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hệ từ trong b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đọc.</a:t>
            </a: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5" name="Rectangle 36"/>
          <p:cNvSpPr/>
          <p:nvPr/>
        </p:nvSpPr>
        <p:spPr>
          <a:xfrm>
            <a:off x="0" y="25400"/>
            <a:ext cx="1235964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077" name="Rectangle 7"/>
          <p:cNvSpPr/>
          <p:nvPr/>
        </p:nvSpPr>
        <p:spPr>
          <a:xfrm>
            <a:off x="1524000" y="5603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3078" name="TextBox 1"/>
          <p:cNvSpPr txBox="1"/>
          <p:nvPr/>
        </p:nvSpPr>
        <p:spPr>
          <a:xfrm>
            <a:off x="1524000" y="101282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9" name="Rectangle 4"/>
          <p:cNvSpPr txBox="1"/>
          <p:nvPr/>
        </p:nvSpPr>
        <p:spPr>
          <a:xfrm>
            <a:off x="1565275" y="1606550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3080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8595" y="2486025"/>
            <a:ext cx="8616315" cy="13220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40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- Ôn lại cáC LOẠI Từ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40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- Chuẩn bị: tiết 8</a:t>
            </a:r>
          </a:p>
        </p:txBody>
      </p:sp>
      <p:sp>
        <p:nvSpPr>
          <p:cNvPr id="25606" name="Rectangle 36"/>
          <p:cNvSpPr/>
          <p:nvPr/>
        </p:nvSpPr>
        <p:spPr>
          <a:xfrm>
            <a:off x="59690" y="25400"/>
            <a:ext cx="12132945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5610" name="Rectangle 4"/>
          <p:cNvSpPr txBox="1"/>
          <p:nvPr/>
        </p:nvSpPr>
        <p:spPr>
          <a:xfrm>
            <a:off x="1565275" y="1606550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vi-VN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ặn dò:</a:t>
            </a:r>
          </a:p>
        </p:txBody>
      </p:sp>
      <p:pic>
        <p:nvPicPr>
          <p:cNvPr id="25611" name="Picture 8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2" name="Picture 8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2209800" y="2362200"/>
            <a:ext cx="7772400" cy="5016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hiểu được b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đọc.</a:t>
            </a: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9" name="Rectangle 36"/>
          <p:cNvSpPr/>
          <p:nvPr/>
        </p:nvSpPr>
        <p:spPr>
          <a:xfrm>
            <a:off x="89535" y="25400"/>
            <a:ext cx="12102465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4101" name="Rectangle 7"/>
          <p:cNvSpPr/>
          <p:nvPr/>
        </p:nvSpPr>
        <p:spPr>
          <a:xfrm>
            <a:off x="1524000" y="5603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4102" name="TextBox 1"/>
          <p:cNvSpPr txBox="1"/>
          <p:nvPr/>
        </p:nvSpPr>
        <p:spPr>
          <a:xfrm>
            <a:off x="1524000" y="101282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3" name="Rectangle 4"/>
          <p:cNvSpPr txBox="1"/>
          <p:nvPr/>
        </p:nvSpPr>
        <p:spPr>
          <a:xfrm>
            <a:off x="1565275" y="1606550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4104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/>
          <p:nvPr/>
        </p:nvSpPr>
        <p:spPr>
          <a:xfrm>
            <a:off x="1778953" y="2140585"/>
            <a:ext cx="7772400" cy="571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Nên chọn tên n</a:t>
            </a:r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đặt cho b</a:t>
            </a:r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văn trên?</a:t>
            </a:r>
            <a:endParaRPr sz="35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2" name="Title 1"/>
          <p:cNvSpPr txBox="1"/>
          <p:nvPr/>
        </p:nvSpPr>
        <p:spPr bwMode="auto">
          <a:xfrm>
            <a:off x="3302000" y="2950845"/>
            <a:ext cx="52254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Những cánh buồm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tôi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quê</a:t>
            </a: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32785" y="3339465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125" name="Rectangle 36"/>
          <p:cNvSpPr/>
          <p:nvPr/>
        </p:nvSpPr>
        <p:spPr>
          <a:xfrm>
            <a:off x="0" y="25400"/>
            <a:ext cx="1209294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127" name="Rectangle 7"/>
          <p:cNvSpPr/>
          <p:nvPr/>
        </p:nvSpPr>
        <p:spPr>
          <a:xfrm>
            <a:off x="1524000" y="5603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5128" name="TextBox 1"/>
          <p:cNvSpPr txBox="1"/>
          <p:nvPr/>
        </p:nvSpPr>
        <p:spPr>
          <a:xfrm>
            <a:off x="1524000" y="101282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9" name="Rectangle 4"/>
          <p:cNvSpPr txBox="1"/>
          <p:nvPr/>
        </p:nvSpPr>
        <p:spPr>
          <a:xfrm>
            <a:off x="1565275" y="1606550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5130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/>
          <p:nvPr/>
        </p:nvSpPr>
        <p:spPr>
          <a:xfrm>
            <a:off x="1788160" y="2263775"/>
            <a:ext cx="8187690" cy="571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Suốt bốn mùa, dòng sông có đặc điểm gì?</a:t>
            </a:r>
            <a:endParaRPr sz="35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itle 1"/>
          <p:cNvSpPr txBox="1"/>
          <p:nvPr/>
        </p:nvSpPr>
        <p:spPr>
          <a:xfrm>
            <a:off x="2867025" y="3118485"/>
            <a:ext cx="5715000" cy="268160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sông đầy ắp.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lũ dâng đầy.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sông đỏ lựng phù sa.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 cá rất nhiều.</a:t>
            </a:r>
          </a:p>
          <a:p>
            <a:pPr marL="514350" indent="-514350">
              <a:buFont typeface="Calibri" panose="020F0502020204030204" charset="0"/>
              <a:buAutoNum type="alphaLcPeriod"/>
            </a:pP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57500" y="3118485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149" name="Rectangle 36"/>
          <p:cNvSpPr/>
          <p:nvPr/>
        </p:nvSpPr>
        <p:spPr>
          <a:xfrm>
            <a:off x="89535" y="25400"/>
            <a:ext cx="1204341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6151" name="Rectangle 7"/>
          <p:cNvSpPr/>
          <p:nvPr/>
        </p:nvSpPr>
        <p:spPr>
          <a:xfrm>
            <a:off x="1524000" y="5603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6152" name="TextBox 1"/>
          <p:cNvSpPr txBox="1"/>
          <p:nvPr/>
        </p:nvSpPr>
        <p:spPr>
          <a:xfrm>
            <a:off x="1524000" y="101282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3" name="Rectangle 4"/>
          <p:cNvSpPr txBox="1"/>
          <p:nvPr/>
        </p:nvSpPr>
        <p:spPr>
          <a:xfrm>
            <a:off x="1565275" y="1606550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6154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/>
          <p:nvPr/>
        </p:nvSpPr>
        <p:spPr>
          <a:xfrm>
            <a:off x="1600200" y="2171700"/>
            <a:ext cx="9155430" cy="8001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/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</a:t>
            </a:r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sắc của những cánh buồm được tác giả so sánh với gì?</a:t>
            </a:r>
            <a:endParaRPr sz="35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Title 1"/>
          <p:cNvSpPr txBox="1"/>
          <p:nvPr/>
        </p:nvSpPr>
        <p:spPr>
          <a:xfrm>
            <a:off x="1571625" y="3258185"/>
            <a:ext cx="9425940" cy="30238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514350" indent="-514350" algn="just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nắng của những ng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đẹp trời.</a:t>
            </a:r>
          </a:p>
          <a:p>
            <a:pPr marL="514350" indent="-514350" algn="just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áo của những người lao động vất vả trên cánh đồng.</a:t>
            </a:r>
          </a:p>
          <a:p>
            <a:pPr marL="514350" indent="-514350" algn="just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áo của những người thân trong gia đình.</a:t>
            </a:r>
          </a:p>
          <a:p>
            <a:pPr marL="514350" indent="-514350" algn="just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áo trắng của học trò.</a:t>
            </a:r>
          </a:p>
          <a:p>
            <a:pPr marL="514350" indent="-514350" algn="just">
              <a:buFont typeface="Calibri" panose="020F0502020204030204" charset="0"/>
              <a:buAutoNum type="alphaLcPeriod"/>
            </a:pP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65275" y="481457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173" name="Rectangle 36"/>
          <p:cNvSpPr/>
          <p:nvPr/>
        </p:nvSpPr>
        <p:spPr>
          <a:xfrm>
            <a:off x="0" y="25400"/>
            <a:ext cx="1213231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7175" name="Rectangle 7"/>
          <p:cNvSpPr/>
          <p:nvPr/>
        </p:nvSpPr>
        <p:spPr>
          <a:xfrm>
            <a:off x="1524000" y="5603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7176" name="TextBox 1"/>
          <p:cNvSpPr txBox="1"/>
          <p:nvPr/>
        </p:nvSpPr>
        <p:spPr>
          <a:xfrm>
            <a:off x="1524000" y="101282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7" name="Rectangle 4"/>
          <p:cNvSpPr txBox="1"/>
          <p:nvPr/>
        </p:nvSpPr>
        <p:spPr>
          <a:xfrm>
            <a:off x="1565275" y="1606550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7178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/>
          <p:nvPr/>
        </p:nvSpPr>
        <p:spPr>
          <a:xfrm>
            <a:off x="1752600" y="2171700"/>
            <a:ext cx="9157970" cy="571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Cách so sánh trên (nêu ở câu hỏi 3) có gì hay?</a:t>
            </a:r>
            <a:endParaRPr sz="35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Title 1"/>
          <p:cNvSpPr txBox="1"/>
          <p:nvPr/>
        </p:nvSpPr>
        <p:spPr>
          <a:xfrm>
            <a:off x="1329690" y="3187700"/>
            <a:ext cx="10003790" cy="2971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514350" indent="-514350" algn="just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 tả được chính xác m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sắc rực rỡ của những cánh buồm.</a:t>
            </a:r>
          </a:p>
          <a:p>
            <a:pPr marL="514350" indent="-514350" algn="just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thấy cánh buồm cũng vất vả như những người nông dân lao động.</a:t>
            </a:r>
          </a:p>
          <a:p>
            <a:pPr marL="514350" indent="-514350" algn="just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được tình yêu của tác giả đối với những cánh buồm trên dòng sông quê hương.</a:t>
            </a:r>
          </a:p>
          <a:p>
            <a:pPr marL="514350" indent="-514350" algn="just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hóa để những cánh buồm thêm sinh động.</a:t>
            </a: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9690" y="494411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197" name="Rectangle 36"/>
          <p:cNvSpPr/>
          <p:nvPr/>
        </p:nvSpPr>
        <p:spPr>
          <a:xfrm>
            <a:off x="69215" y="25400"/>
            <a:ext cx="1212342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8199" name="Rectangle 7"/>
          <p:cNvSpPr/>
          <p:nvPr/>
        </p:nvSpPr>
        <p:spPr>
          <a:xfrm>
            <a:off x="1524000" y="5603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8200" name="TextBox 1"/>
          <p:cNvSpPr txBox="1"/>
          <p:nvPr/>
        </p:nvSpPr>
        <p:spPr>
          <a:xfrm>
            <a:off x="1524000" y="101282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1" name="Rectangle 4"/>
          <p:cNvSpPr txBox="1"/>
          <p:nvPr/>
        </p:nvSpPr>
        <p:spPr>
          <a:xfrm>
            <a:off x="1565275" y="1606550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8202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/>
          <p:nvPr/>
        </p:nvSpPr>
        <p:spPr>
          <a:xfrm>
            <a:off x="1252220" y="2037715"/>
            <a:ext cx="9755505" cy="8648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Câu văn n</a:t>
            </a:r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trong b</a:t>
            </a:r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tả đúng một cánh buồm đang căng gió?</a:t>
            </a:r>
            <a:endParaRPr sz="35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Title 1"/>
          <p:cNvSpPr txBox="1"/>
          <p:nvPr/>
        </p:nvSpPr>
        <p:spPr>
          <a:xfrm>
            <a:off x="1363345" y="2978785"/>
            <a:ext cx="9490710" cy="416496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514350" indent="-514350" algn="just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cánh buồm đi như rong chơi.</a:t>
            </a:r>
          </a:p>
          <a:p>
            <a:pPr marL="514350" indent="-514350" algn="just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buồm căng phồng như ngực người khổng lồ.</a:t>
            </a:r>
          </a:p>
          <a:p>
            <a:pPr marL="514350" indent="-514350" algn="just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cánh buồm xuôi ngược giữa dòng sông phẳng lặng.</a:t>
            </a:r>
          </a:p>
          <a:p>
            <a:pPr marL="514350" indent="-514350" algn="just"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cánh buồm vẫn sống cùng sóng nước v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người.</a:t>
            </a:r>
          </a:p>
          <a:p>
            <a:pPr marL="514350" indent="-514350" algn="just">
              <a:buFont typeface="Calibri" panose="020F0502020204030204" charset="0"/>
              <a:buAutoNum type="alphaLcPeriod"/>
            </a:pP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63345" y="350520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221" name="Rectangle 36"/>
          <p:cNvSpPr/>
          <p:nvPr/>
        </p:nvSpPr>
        <p:spPr>
          <a:xfrm>
            <a:off x="69215" y="25400"/>
            <a:ext cx="1212215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9223" name="Rectangle 7"/>
          <p:cNvSpPr/>
          <p:nvPr/>
        </p:nvSpPr>
        <p:spPr>
          <a:xfrm>
            <a:off x="1524000" y="5603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9224" name="TextBox 1"/>
          <p:cNvSpPr txBox="1"/>
          <p:nvPr/>
        </p:nvSpPr>
        <p:spPr>
          <a:xfrm>
            <a:off x="1524000" y="101282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5" name="Rectangle 4"/>
          <p:cNvSpPr txBox="1"/>
          <p:nvPr/>
        </p:nvSpPr>
        <p:spPr>
          <a:xfrm>
            <a:off x="1235075" y="1457960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9226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/>
          <p:nvPr/>
        </p:nvSpPr>
        <p:spPr>
          <a:xfrm>
            <a:off x="1523365" y="1981200"/>
            <a:ext cx="9575165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Vì sao tác giả nói những cánh buồm chung thủy cùng con người?</a:t>
            </a:r>
            <a:endParaRPr sz="35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1128395" y="3509010"/>
            <a:ext cx="10193197" cy="2974975"/>
          </a:xfrm>
          <a:prstGeom prst="rect">
            <a:avLst/>
          </a:prstGeom>
        </p:spPr>
        <p:txBody>
          <a:bodyPr anchor="ctr"/>
          <a:lstStyle/>
          <a:p>
            <a:pPr marL="514350" indent="-514350" algn="just">
              <a:lnSpc>
                <a:spcPct val="90000"/>
              </a:lnSpc>
              <a:buFont typeface="Calibri" panose="020F0502020204030204" charset="0"/>
              <a:buAutoNum type="alphaLcPeriod"/>
            </a:pPr>
            <a:r>
              <a:rPr lang="vi-VN"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những cánh buồm gắn bó với con người từ bao đời nay.</a:t>
            </a:r>
          </a:p>
          <a:p>
            <a:pPr marL="514350" indent="-514350" algn="just">
              <a:lnSpc>
                <a:spcPct val="90000"/>
              </a:lnSpc>
              <a:buFont typeface="Calibri" panose="020F0502020204030204" charset="0"/>
              <a:buAutoNum type="alphaLcPeriod"/>
            </a:pPr>
            <a:r>
              <a:rPr sz="35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cánh buồm đẩy thuyền lên ngược về xuôi, giúp đỡ con người.</a:t>
            </a:r>
          </a:p>
          <a:p>
            <a:pPr marL="514350" indent="-514350" algn="just">
              <a:lnSpc>
                <a:spcPct val="90000"/>
              </a:lnSpc>
              <a:buFont typeface="Calibri" panose="020F0502020204030204" charset="0"/>
              <a:buAutoNum type="alphaLcPeriod"/>
            </a:pPr>
            <a:r>
              <a:rPr sz="35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cánh buồm quanh năm, suốt tháng cần cù, chăm chỉ như con người.</a:t>
            </a:r>
          </a:p>
          <a:p>
            <a:pPr marL="514350" indent="-514350" algn="just">
              <a:lnSpc>
                <a:spcPct val="90000"/>
              </a:lnSpc>
              <a:buFont typeface="Calibri" panose="020F0502020204030204" charset="0"/>
              <a:buAutoNum type="alphaLcPeriod"/>
            </a:pP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những cánh buồm l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35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sz="35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sông đẹp hơn.</a:t>
            </a:r>
            <a:endParaRPr sz="35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36399" y="4311968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245" name="Rectangle 36"/>
          <p:cNvSpPr/>
          <p:nvPr/>
        </p:nvSpPr>
        <p:spPr>
          <a:xfrm>
            <a:off x="59690" y="25400"/>
            <a:ext cx="1213231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0247" name="Rectangle 7"/>
          <p:cNvSpPr/>
          <p:nvPr/>
        </p:nvSpPr>
        <p:spPr>
          <a:xfrm>
            <a:off x="1524000" y="5603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10248" name="TextBox 1"/>
          <p:cNvSpPr txBox="1"/>
          <p:nvPr/>
        </p:nvSpPr>
        <p:spPr>
          <a:xfrm>
            <a:off x="1524000" y="101282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Rectangle 4"/>
          <p:cNvSpPr txBox="1"/>
          <p:nvPr/>
        </p:nvSpPr>
        <p:spPr>
          <a:xfrm>
            <a:off x="1523365" y="1477645"/>
            <a:ext cx="31242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10250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688" y="762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1175</Words>
  <Application>Microsoft Office PowerPoint</Application>
  <PresentationFormat>Widescreen</PresentationFormat>
  <Paragraphs>135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22</cp:revision>
  <dcterms:created xsi:type="dcterms:W3CDTF">2021-12-26T11:42:36Z</dcterms:created>
  <dcterms:modified xsi:type="dcterms:W3CDTF">2021-12-29T02:17:57Z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83D812F9CCBC4DF897FDFE2E26C75F5F</vt:lpwstr>
  </property>
  <property fmtid="{D5CDD505-2E9C-101B-9397-08002B2CF9AE}" pid="3" name="KSOProductBuildVer">
    <vt:lpwstr>1033-11.2.0.10382</vt:lpwstr>
  </property>
</Properties>
</file>